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16"/>
  </p:handoutMasterIdLst>
  <p:sldIdLst>
    <p:sldId id="256" r:id="rId3"/>
    <p:sldId id="261" r:id="rId5"/>
    <p:sldId id="263" r:id="rId6"/>
    <p:sldId id="265" r:id="rId7"/>
    <p:sldId id="262" r:id="rId8"/>
    <p:sldId id="269" r:id="rId9"/>
    <p:sldId id="293" r:id="rId10"/>
    <p:sldId id="289" r:id="rId11"/>
    <p:sldId id="290" r:id="rId12"/>
    <p:sldId id="292" r:id="rId13"/>
    <p:sldId id="277" r:id="rId14"/>
    <p:sldId id="279" r:id="rId15"/>
  </p:sldIdLst>
  <p:sldSz cx="12192000" cy="6858000"/>
  <p:notesSz cx="6858000" cy="9144000"/>
  <p:defaultTextStyle>
    <a:defPPr rtl="0">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3707" autoAdjust="0"/>
  </p:normalViewPr>
  <p:slideViewPr>
    <p:cSldViewPr snapToGrid="0">
      <p:cViewPr varScale="1">
        <p:scale>
          <a:sx n="63" d="100"/>
          <a:sy n="63" d="100"/>
        </p:scale>
        <p:origin x="804" y="52"/>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cxnSp>
        <p:nvCxnSpPr>
          <p:cNvPr id="8" name="直接连接符​​ 7"/>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endParaRPr lang="zh-CN" altLang="en-US" noProof="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endParaRPr lang="zh-CN" altLang="en-US" noProof="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endParaRPr lang="zh-CN" altLang="en-US" noProof="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endParaRPr lang="zh-CN" altLang="en-US" noProof="0" dirty="0"/>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anose="020B0503020204020204"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20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6pPr>
      <a:lvl7pPr marL="189992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7pPr>
      <a:lvl8pPr marL="220027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8pPr>
      <a:lvl9pPr marL="249999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rtlCol="0">
            <a:normAutofit/>
          </a:bodyPr>
          <a:lstStyle/>
          <a:p>
            <a:pPr rtl="0"/>
            <a:r>
              <a:rPr lang="en-US" altLang="en-GB" dirty="0">
                <a:latin typeface="Microsoft YaHei UI" panose="020B0503020204020204" pitchFamily="34" charset="-122"/>
                <a:ea typeface="Microsoft YaHei UI" panose="020B0503020204020204" pitchFamily="34" charset="-122"/>
              </a:rPr>
              <a:t>4</a:t>
            </a:r>
            <a:r>
              <a:rPr lang="en-GB" altLang="zh-CN" dirty="0">
                <a:latin typeface="Microsoft YaHei UI" panose="020B0503020204020204" pitchFamily="34" charset="-122"/>
                <a:ea typeface="Microsoft YaHei UI" panose="020B0503020204020204" pitchFamily="34" charset="-122"/>
              </a:rPr>
              <a:t>. </a:t>
            </a:r>
            <a:r>
              <a:rPr lang="zh-CN" altLang="en-US" u="sng" dirty="0">
                <a:latin typeface="Microsoft YaHei UI" panose="020B0503020204020204" pitchFamily="34" charset="-122"/>
                <a:ea typeface="Microsoft YaHei UI" panose="020B0503020204020204" pitchFamily="34" charset="-122"/>
              </a:rPr>
              <a:t>数字的起源</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4.7</a:t>
            </a:r>
            <a:r>
              <a:rPr lang="zh-CN" altLang="en-US" dirty="0"/>
              <a:t> 〇与印度的数字0有何异同？</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28446" y="343927"/>
            <a:ext cx="914400" cy="914400"/>
          </a:xfrm>
          <a:prstGeom prst="rect">
            <a:avLst/>
          </a:prstGeom>
        </p:spPr>
      </p:pic>
      <p:sp>
        <p:nvSpPr>
          <p:cNvPr id="6" name="内容占位符 5"/>
          <p:cNvSpPr>
            <a:spLocks noGrp="1"/>
          </p:cNvSpPr>
          <p:nvPr>
            <p:ph idx="1"/>
          </p:nvPr>
        </p:nvSpPr>
        <p:spPr>
          <a:xfrm>
            <a:off x="741680" y="1416293"/>
            <a:ext cx="10708640" cy="5075947"/>
          </a:xfrm>
        </p:spPr>
        <p:txBody>
          <a:bodyPr>
            <a:noAutofit/>
          </a:bodyPr>
          <a:lstStyle/>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零”字的本义其实并不表示空无所有的“〇”。《说文解字》解释“零”：“余雨也，从雨令声”，就是雨后的小雨滴。后来引申作“零头”解，如“零碎”、“零丁”、“零星”。205读作“二百零五”，原来是指二百之外还有一个零头五，后来“〇”也读作“零”了。“〇”读作“零”也许还有个原因，它像一个小水珠，而将“零”作“零头”解释，却延续了很多个世纪。我国用圆圈“〇”代替“零”与阿拉伯数字“0”有不同之处在于，圆圈“〇”仅仅表示一个空位，并不是个数字。</a:t>
            </a:r>
            <a:endParaRPr sz="2400" dirty="0"/>
          </a:p>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印度人对“零”的最大贡献是承认0是一个数，而不仅仅是空位或一无所有。印度人创造的零字，其原意是“空”或“空白”，这与印度的文化与宗教思想有关</a:t>
            </a:r>
            <a:r>
              <a:rPr lang="zh-CN" sz="2400" dirty="0"/>
              <a:t>。</a:t>
            </a:r>
            <a:endParaRPr lang="zh-CN"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4.8</a:t>
            </a:r>
            <a:r>
              <a:rPr lang="zh-CN" altLang="en-US" dirty="0"/>
              <a:t> </a:t>
            </a:r>
            <a:r>
              <a:rPr lang="zh-CN" altLang="en-US" dirty="0">
                <a:latin typeface="Microsoft YaHei UI" panose="020B0503020204020204" pitchFamily="34" charset="-122"/>
                <a:ea typeface="Microsoft YaHei UI" panose="020B0503020204020204" pitchFamily="34" charset="-122"/>
              </a:rPr>
              <a:t>结语</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822960" y="1402080"/>
            <a:ext cx="10546080" cy="5059680"/>
          </a:xfrm>
        </p:spPr>
        <p:txBody>
          <a:bodyPr>
            <a:normAutofit/>
          </a:bodyPr>
          <a:lstStyle/>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数字符号的产生的发展体现了人类认知的进步，这种基于人的体验的认知扎根于环境，是一个身体、环境、认知相统一的系统结构。认知与身体密切相关，是我们的身体作用于客观世界，从而塑造了我们的知识。而在社会实践的基础上，人类从具体思维上升到抽象思维，形成一系列复杂的概念，推动了社会的进步。</a:t>
            </a:r>
            <a:endParaRPr lang="zh-CN" altLang="en-US" sz="2400" dirty="0"/>
          </a:p>
        </p:txBody>
      </p:sp>
      <p:pic>
        <p:nvPicPr>
          <p:cNvPr id="4" name="图形 3" descr="铅笔"/>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720926" y="439703"/>
            <a:ext cx="767542" cy="76754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endParaRPr lang="zh-CN" altLang="en-US" dirty="0">
              <a:latin typeface="Microsoft YaHei UI" panose="020B0503020204020204" pitchFamily="34" charset="-122"/>
              <a:ea typeface="Microsoft YaHei UI" panose="020B0503020204020204" pitchFamily="34" charset="-122"/>
            </a:endParaRPr>
          </a:p>
        </p:txBody>
      </p:sp>
      <p:graphicFrame>
        <p:nvGraphicFramePr>
          <p:cNvPr id="4" name="内容占位符 3"/>
          <p:cNvGraphicFramePr>
            <a:graphicFrameLocks noGrp="1"/>
          </p:cNvGraphicFramePr>
          <p:nvPr>
            <p:ph idx="1"/>
            <p:custDataLst>
              <p:tags r:id="rId1"/>
            </p:custDataLst>
          </p:nvPr>
        </p:nvGraphicFramePr>
        <p:xfrm>
          <a:off x="1159510" y="1600835"/>
          <a:ext cx="5233035" cy="4436745"/>
        </p:xfrm>
        <a:graphic>
          <a:graphicData uri="http://schemas.openxmlformats.org/drawingml/2006/table">
            <a:tbl>
              <a:tblPr firstRow="1" bandRow="1">
                <a:tableStyleId>{5C22544A-7EE6-4342-B048-85BDC9FD1C3A}</a:tableStyleId>
              </a:tblPr>
              <a:tblGrid>
                <a:gridCol w="5233035"/>
              </a:tblGrid>
              <a:tr h="472440">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en-US"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r h="3964305">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.1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.2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数字符号是如何设计出来的？</a:t>
                      </a:r>
                      <a:endParaRPr lang="zh-CN" altLang="en-US"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设计数字符号的依据是什么？</a:t>
                      </a:r>
                      <a:endParaRPr lang="zh-CN" altLang="en-US"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.5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0何以为空？</a:t>
                      </a:r>
                      <a:endParaRPr lang="zh-CN" altLang="en-US"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4</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a:t>
                      </a: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6</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 〇是怎么创造的？</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3.7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〇与印度的数字0有何异同？</a:t>
                      </a:r>
                      <a:endParaRPr lang="zh-CN" altLang="en-US"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4.8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altLang="en-US"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bl>
          </a:graphicData>
        </a:graphic>
      </p:graphicFrame>
      <p:pic>
        <p:nvPicPr>
          <p:cNvPr id="3" name="图片 2"/>
          <p:cNvPicPr>
            <a:picLocks noChangeAspect="1"/>
          </p:cNvPicPr>
          <p:nvPr/>
        </p:nvPicPr>
        <p:blipFill>
          <a:blip r:embed="rId2"/>
          <a:stretch>
            <a:fillRect/>
          </a:stretch>
        </p:blipFill>
        <p:spPr>
          <a:xfrm>
            <a:off x="2560280" y="465807"/>
            <a:ext cx="914479" cy="914479"/>
          </a:xfrm>
          <a:prstGeom prst="rect">
            <a:avLst/>
          </a:prstGeom>
        </p:spPr>
      </p:pic>
      <p:pic>
        <p:nvPicPr>
          <p:cNvPr id="7" name="图片 6" descr="78310a55b319ebc4ac3d2cc7183017fa1f1716c7"/>
          <p:cNvPicPr>
            <a:picLocks noChangeAspect="1"/>
          </p:cNvPicPr>
          <p:nvPr/>
        </p:nvPicPr>
        <p:blipFill>
          <a:blip r:embed="rId3"/>
          <a:stretch>
            <a:fillRect/>
          </a:stretch>
        </p:blipFill>
        <p:spPr>
          <a:xfrm>
            <a:off x="6746875" y="2070100"/>
            <a:ext cx="4772660" cy="349758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latin typeface="Microsoft YaHei UI" panose="020B0503020204020204" pitchFamily="34" charset="-122"/>
                <a:ea typeface="Microsoft YaHei UI" panose="020B0503020204020204" pitchFamily="34" charset="-122"/>
              </a:rPr>
              <a:t>4</a:t>
            </a:r>
            <a:r>
              <a:rPr lang="en-GB" altLang="zh-CN" dirty="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会议"/>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831719" y="374407"/>
            <a:ext cx="914400" cy="914400"/>
          </a:xfrm>
          <a:prstGeom prst="rect">
            <a:avLst/>
          </a:prstGeom>
        </p:spPr>
      </p:pic>
      <p:sp>
        <p:nvSpPr>
          <p:cNvPr id="8" name="内容占位符 7"/>
          <p:cNvSpPr>
            <a:spLocks noGrp="1"/>
          </p:cNvSpPr>
          <p:nvPr>
            <p:ph idx="1"/>
          </p:nvPr>
        </p:nvSpPr>
        <p:spPr>
          <a:xfrm>
            <a:off x="1084070" y="1380247"/>
            <a:ext cx="10058400" cy="5011906"/>
          </a:xfrm>
        </p:spPr>
        <p:txBody>
          <a:bodyPr>
            <a:noAutofit/>
          </a:bodyPr>
          <a:lstStyle/>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公元500年前后，随着经济、文化以及佛教的兴起和发展，印度次大陆西北部的旁遮普地区的数学一直处于领先地位。天文学家阿叶彼海特在简化数字方面有了新的突破：他把数字记在一个个格子里，如果第一格里有一个符号，比如是一个代表1的圆点，那么第二格里的同样圆点就表示十，而第三格里的圆点就代表一百。这样，不仅是数字符号本身，而且是它们所在的位置次序也同样拥有了重要意义。以后，印度的学者又引出了作为零的符号0。可以这么说，这些符号和表示方法是今天阿拉伯数字的老祖先了。</a:t>
            </a:r>
            <a:endParaRPr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t>4</a:t>
            </a:r>
            <a:r>
              <a:rPr lang="en-GB" altLang="zh-CN" dirty="0"/>
              <a:t>.2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1143000" y="2057400"/>
            <a:ext cx="10195560" cy="4038600"/>
          </a:xfrm>
        </p:spPr>
        <p:txBody>
          <a:bodyPr/>
          <a:lstStyle/>
          <a:p>
            <a:pPr marL="502920" indent="-457200" algn="just" fontAlgn="auto">
              <a:lnSpc>
                <a:spcPct val="150000"/>
              </a:lnSpc>
              <a:buFont typeface="+mj-lt"/>
              <a:buAutoNum type="arabicParenR"/>
            </a:pPr>
            <a:r>
              <a:rPr lang="zh-CN" altLang="en-US" sz="2800" dirty="0"/>
              <a:t>数字符号是如何设计出来的？</a:t>
            </a:r>
            <a:endParaRPr lang="zh-CN" altLang="en-US" sz="2800" dirty="0"/>
          </a:p>
          <a:p>
            <a:pPr marL="502920" indent="-457200" algn="just" fontAlgn="auto">
              <a:lnSpc>
                <a:spcPct val="150000"/>
              </a:lnSpc>
              <a:buFont typeface="+mj-lt"/>
              <a:buAutoNum type="arabicParenR"/>
            </a:pPr>
            <a:r>
              <a:rPr lang="zh-CN" altLang="en-US" sz="2800" dirty="0"/>
              <a:t>数字符号设计的依据是什么？</a:t>
            </a:r>
            <a:endParaRPr lang="zh-CN" altLang="en-US" sz="2800" dirty="0"/>
          </a:p>
          <a:p>
            <a:pPr marL="502920" indent="-457200" algn="just" fontAlgn="auto">
              <a:lnSpc>
                <a:spcPct val="150000"/>
              </a:lnSpc>
              <a:buFont typeface="+mj-lt"/>
              <a:buAutoNum type="arabicParenR"/>
            </a:pPr>
            <a:r>
              <a:rPr lang="zh-CN" altLang="en-US" sz="2800" dirty="0"/>
              <a:t>0何以为空？</a:t>
            </a:r>
            <a:endParaRPr lang="zh-CN" altLang="en-US" sz="2800" dirty="0"/>
          </a:p>
          <a:p>
            <a:pPr marL="502920" indent="-457200" algn="just" fontAlgn="auto">
              <a:lnSpc>
                <a:spcPct val="150000"/>
              </a:lnSpc>
              <a:buFont typeface="+mj-lt"/>
              <a:buAutoNum type="arabicParenR"/>
            </a:pPr>
            <a:r>
              <a:rPr lang="zh-CN" altLang="en-US" sz="2800" dirty="0"/>
              <a:t>〇是怎么创造的？与印度的数字0有何异同？</a:t>
            </a:r>
            <a:endParaRPr lang="zh-CN" altLang="en-US" sz="2800" dirty="0"/>
          </a:p>
        </p:txBody>
      </p:sp>
      <p:sp>
        <p:nvSpPr>
          <p:cNvPr id="3" name="思想气泡: 云 2"/>
          <p:cNvSpPr/>
          <p:nvPr/>
        </p:nvSpPr>
        <p:spPr>
          <a:xfrm>
            <a:off x="6720205" y="46482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t>4</a:t>
            </a:r>
            <a:r>
              <a:rPr lang="en-GB" altLang="zh-CN" dirty="0"/>
              <a:t>.3</a:t>
            </a:r>
            <a:r>
              <a:rPr lang="zh-CN" altLang="en-US" dirty="0"/>
              <a:t> 数字符号是如何设计出来的？</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89074" y="465847"/>
            <a:ext cx="914400" cy="914400"/>
          </a:xfrm>
          <a:prstGeom prst="rect">
            <a:avLst/>
          </a:prstGeom>
        </p:spPr>
      </p:pic>
      <p:sp>
        <p:nvSpPr>
          <p:cNvPr id="6" name="内容占位符 5"/>
          <p:cNvSpPr>
            <a:spLocks noGrp="1"/>
          </p:cNvSpPr>
          <p:nvPr>
            <p:ph idx="1"/>
          </p:nvPr>
        </p:nvSpPr>
        <p:spPr>
          <a:xfrm>
            <a:off x="751840" y="1640354"/>
            <a:ext cx="10688320" cy="4715753"/>
          </a:xfrm>
        </p:spPr>
        <p:txBody>
          <a:bodyPr>
            <a:noAutofit/>
          </a:bodyPr>
          <a:lstStyle/>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人的手指是天然的计算器，十进制就产生于解决手指计数的局限性。十进制思想产生于我们人类的身体结构，那二进制又是怎么设计的呢？先民发现，事物的发展变化总是“有无相生”，都是从无到有，从有到无。无，并非什么都没有，而是指事物未形成之前那种混沌模糊状态，就以“--”记之</a:t>
            </a:r>
            <a:r>
              <a:rPr lang="zh-CN" sz="2400" dirty="0"/>
              <a:t>；</a:t>
            </a:r>
            <a:r>
              <a:rPr sz="2400" dirty="0"/>
              <a:t>有，就以“—”记之，表示事物已形成那种浑然一体的刚强状态。任何事物除了可见的形体而外，还有不可见的“数”。先民发现最简单的数就是奇数“—”和偶数“--”，但一个两个结好记，多了过一段时间就分不清楚了，就得去掉原来的结，另打新结，这就是进位。</a:t>
            </a:r>
            <a:endParaRPr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4.4</a:t>
            </a:r>
            <a:r>
              <a:rPr lang="zh-CN" altLang="en-US" dirty="0"/>
              <a:t> 设计数字符号的依据是什么？</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28446" y="343927"/>
            <a:ext cx="914400" cy="914400"/>
          </a:xfrm>
          <a:prstGeom prst="rect">
            <a:avLst/>
          </a:prstGeom>
        </p:spPr>
      </p:pic>
      <p:sp>
        <p:nvSpPr>
          <p:cNvPr id="6" name="内容占位符 5"/>
          <p:cNvSpPr>
            <a:spLocks noGrp="1"/>
          </p:cNvSpPr>
          <p:nvPr>
            <p:ph idx="1"/>
          </p:nvPr>
        </p:nvSpPr>
        <p:spPr>
          <a:xfrm>
            <a:off x="741680" y="1416293"/>
            <a:ext cx="10708640" cy="5075947"/>
          </a:xfrm>
        </p:spPr>
        <p:txBody>
          <a:bodyPr>
            <a:noAutofit/>
          </a:bodyPr>
          <a:lstStyle/>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数字符号的设计依据的是人的体验认知，即以身体为主体进行认知活动。从语言学领域谈论具身认知要始于Lakoff 和Johnson（1980，1999）先后合作出版的《我们赖以生存的隐喻》和《体验哲学—基于身体的心智及其对西方思想的挑战》，提出了全新的哲学理论：体验哲学。</a:t>
            </a:r>
            <a:endParaRPr sz="2400" dirty="0"/>
          </a:p>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具身认知与以往的传统认知不同点在于它强调了身体和环境在人之中的重要性。认知依赖于经验，而这些经验出自具有感知和肌动功能的身体。认知的结果是身体、环境和大脑三者相互作用的产物，是以生物学为基础，是在体验自然环境和社会环境的过程中形成的。从具身的维度看，认知是身体的认知，身体也是认知的身体。</a:t>
            </a:r>
            <a:endParaRPr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4.4</a:t>
            </a:r>
            <a:r>
              <a:rPr lang="zh-CN" altLang="en-US" dirty="0"/>
              <a:t> 设计数字符号的依据是什么？</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28446" y="343927"/>
            <a:ext cx="914400" cy="914400"/>
          </a:xfrm>
          <a:prstGeom prst="rect">
            <a:avLst/>
          </a:prstGeom>
        </p:spPr>
      </p:pic>
      <p:sp>
        <p:nvSpPr>
          <p:cNvPr id="6" name="内容占位符 5"/>
          <p:cNvSpPr>
            <a:spLocks noGrp="1"/>
          </p:cNvSpPr>
          <p:nvPr>
            <p:ph idx="1"/>
          </p:nvPr>
        </p:nvSpPr>
        <p:spPr>
          <a:xfrm>
            <a:off x="741680" y="1416293"/>
            <a:ext cx="10708640" cy="5075947"/>
          </a:xfrm>
        </p:spPr>
        <p:txBody>
          <a:bodyPr>
            <a:noAutofit/>
          </a:bodyPr>
          <a:lstStyle/>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人类的认知不仅取自自己的身体，认知还依赖身体感知外物</a:t>
            </a:r>
            <a:r>
              <a:rPr lang="zh-CN" sz="2400" dirty="0"/>
              <a:t>。认知不仅是内部大脑的活动过程，还是身体与外部环境作用的产物。具身认知强调认知的主体情境。认知过程是人置身于实际环境进行的，依赖于现实情境，并受到情境中因素的制约。具身认知把握了认知过程中主体与环境的交互，二进制思想是我们祖先在观察宇宙自然的过程中得出经验。二进制的设计源于世界和身体的相互作用，具有主观性和寓身性。人类在社会实践中构建认知，通过观察自然规律，将自然中蕴含的阴阳八卦哲理应用到进位制中，这是认知在个体在与社会的交互过程中形成，因此要善于运用社会和自然情境资源获取认知。</a:t>
            </a:r>
            <a:endParaRPr lang="zh-CN"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4.5</a:t>
            </a:r>
            <a:r>
              <a:rPr lang="zh-CN" altLang="en-US" dirty="0"/>
              <a:t> 0何以为空？</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28446" y="343927"/>
            <a:ext cx="914400" cy="914400"/>
          </a:xfrm>
          <a:prstGeom prst="rect">
            <a:avLst/>
          </a:prstGeom>
        </p:spPr>
      </p:pic>
      <p:sp>
        <p:nvSpPr>
          <p:cNvPr id="6" name="内容占位符 5"/>
          <p:cNvSpPr>
            <a:spLocks noGrp="1"/>
          </p:cNvSpPr>
          <p:nvPr>
            <p:ph idx="1"/>
          </p:nvPr>
        </p:nvSpPr>
        <p:spPr>
          <a:xfrm>
            <a:off x="741680" y="1416293"/>
            <a:ext cx="10708640" cy="5075947"/>
          </a:xfrm>
        </p:spPr>
        <p:txBody>
          <a:bodyPr>
            <a:noAutofit/>
          </a:bodyPr>
          <a:lstStyle/>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数字“0”的本质体现了人类从具象到抽象的认知规律。印度人创造的数字“0”把正数和负数连接起来，正数序列体现的是物质世界，数字“1、2、3、4、5、6、7、8、9”都是人在观察体验物质世界的基础上创造出来，揭示的是可观的物质世界的序列。而负数体现的是人的精神世界，“0”体现了虚无思想，是具有“中道“的“空”。人类在认识周围可观事物时，联系文化和宗教思想，即从有形的身体、可观的环境出发，与人的抽象的精神世界进行互动，赋予数字“0”以虚无的现实之思想，从具象认知上升到了抽象认知。</a:t>
            </a:r>
            <a:endParaRPr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4.6</a:t>
            </a:r>
            <a:r>
              <a:rPr lang="zh-CN" altLang="en-US" dirty="0"/>
              <a:t> 〇是怎么创造的？</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28446" y="343927"/>
            <a:ext cx="914400" cy="914400"/>
          </a:xfrm>
          <a:prstGeom prst="rect">
            <a:avLst/>
          </a:prstGeom>
        </p:spPr>
      </p:pic>
      <p:sp>
        <p:nvSpPr>
          <p:cNvPr id="6" name="内容占位符 5"/>
          <p:cNvSpPr>
            <a:spLocks noGrp="1"/>
          </p:cNvSpPr>
          <p:nvPr>
            <p:ph idx="1"/>
          </p:nvPr>
        </p:nvSpPr>
        <p:spPr>
          <a:xfrm>
            <a:off x="741680" y="1416293"/>
            <a:ext cx="10708640" cy="5075947"/>
          </a:xfrm>
        </p:spPr>
        <p:txBody>
          <a:bodyPr>
            <a:noAutofit/>
          </a:bodyPr>
          <a:lstStyle/>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中国古人用算筹盘上留空位的办法来表示零，因为仅仅是一个空位而已，并没有什么实在的符号，既然古书缺字却可用“□”来表示，数字间的空位，为明确起见，自然也可以用“□”表示，这就是用“□”表示零。在书写的时候，字体常写成行书，为书写方便，“□”也就顺笔画成“〇”，中国人首创用汉字“〇”来表示0的概念的方法，是在金大定二十年（1180），其最早用例，见于金《大明历》。例如，书中将403写成“四百〇三”。到宋元时期，数学界大都采用记号“〇”表示0概念，从而使算码成为一套完备的数学书写系统。</a:t>
            </a:r>
            <a:endParaRPr sz="2400" dirty="0"/>
          </a:p>
        </p:txBody>
      </p:sp>
    </p:spTree>
  </p:cSld>
  <p:clrMapOvr>
    <a:masterClrMapping/>
  </p:clrMapOvr>
</p:sld>
</file>

<file path=ppt/tags/tag1.xml><?xml version="1.0" encoding="utf-8"?>
<p:tagLst xmlns:p="http://schemas.openxmlformats.org/presentationml/2006/main">
  <p:tag name="TABLE_ENDDRAG_ORIGIN_RECT" val="412*349"/>
  <p:tag name="TABLE_ENDDRAG_RECT" val="91*126*412*349"/>
</p:tagLst>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0</TotalTime>
  <Words>2225</Words>
  <Application>WPS 演示</Application>
  <PresentationFormat>宽屏</PresentationFormat>
  <Paragraphs>58</Paragraphs>
  <Slides>12</Slides>
  <Notes>17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12</vt:i4>
      </vt:variant>
    </vt:vector>
  </HeadingPairs>
  <TitlesOfParts>
    <vt:vector size="21" baseType="lpstr">
      <vt:lpstr>Arial</vt:lpstr>
      <vt:lpstr>宋体</vt:lpstr>
      <vt:lpstr>Wingdings</vt:lpstr>
      <vt:lpstr>Microsoft YaHei UI</vt:lpstr>
      <vt:lpstr>Corbel</vt:lpstr>
      <vt:lpstr>Tahoma</vt:lpstr>
      <vt:lpstr>微软雅黑</vt:lpstr>
      <vt:lpstr>Arial Unicode MS</vt:lpstr>
      <vt:lpstr>基础</vt:lpstr>
      <vt:lpstr>4. 数字的起源</vt:lpstr>
      <vt:lpstr>目录</vt:lpstr>
      <vt:lpstr>4.1 故事缘起</vt:lpstr>
      <vt:lpstr>4.2 故事引发的思考 </vt:lpstr>
      <vt:lpstr>4.3 数字符号是如何设计出来的？</vt:lpstr>
      <vt:lpstr>4.4 设计数字符号的依据是什么？</vt:lpstr>
      <vt:lpstr>4.4 设计数字符号的依据是什么？</vt:lpstr>
      <vt:lpstr>4.5 0何以为空？</vt:lpstr>
      <vt:lpstr>4.6 〇是怎么创造的？</vt:lpstr>
      <vt:lpstr>4.7 〇与印度的数字0有何异同？</vt:lpstr>
      <vt:lpstr>4.8 结语</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youfangxiao</cp:lastModifiedBy>
  <cp:revision>196</cp:revision>
  <dcterms:created xsi:type="dcterms:W3CDTF">2021-12-20T02:23:00Z</dcterms:created>
  <dcterms:modified xsi:type="dcterms:W3CDTF">2021-12-27T02:59:05Z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7BA6CA3D72FE4D4FAE09EA924D483CB9</vt:lpwstr>
  </property>
  <property fmtid="{D5CDD505-2E9C-101B-9397-08002B2CF9AE}" pid="3" name="KSOProductBuildVer">
    <vt:lpwstr>2052-11.1.0.11194</vt:lpwstr>
  </property>
</Properties>
</file>